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0" r:id="rId5"/>
    <p:sldId id="261" r:id="rId6"/>
    <p:sldId id="259"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lika mudit" initials="mm" lastIdx="1" clrIdx="0">
    <p:extLst>
      <p:ext uri="{19B8F6BF-5375-455C-9EA6-DF929625EA0E}">
        <p15:presenceInfo xmlns:p15="http://schemas.microsoft.com/office/powerpoint/2012/main" userId="b9ab8806d84935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B9F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65FC-79B2-4AB8-84B8-2052266154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B30F763-FF78-4159-900B-3C6B360DF5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B76C2A8-76AC-4FED-A982-4F2A7BFBE33B}"/>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5" name="Footer Placeholder 4">
            <a:extLst>
              <a:ext uri="{FF2B5EF4-FFF2-40B4-BE49-F238E27FC236}">
                <a16:creationId xmlns:a16="http://schemas.microsoft.com/office/drawing/2014/main" id="{818EED0C-8702-4A91-BCFA-B32746A3533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D12BF19-D63A-4230-95A0-DBC00DF5534B}"/>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2794920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391D3-A670-43E2-85E0-A028CFEBD1E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0963095-F6C9-4D60-B367-1A68540963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C2C6F24-4816-4B8B-9D97-3138369C0873}"/>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5" name="Footer Placeholder 4">
            <a:extLst>
              <a:ext uri="{FF2B5EF4-FFF2-40B4-BE49-F238E27FC236}">
                <a16:creationId xmlns:a16="http://schemas.microsoft.com/office/drawing/2014/main" id="{E336F4CB-5CA4-4816-A16A-EED7B925DCC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2E68EFE-863C-4CEA-BB16-A11D68DA9A7A}"/>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1188140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248375-CC0D-447B-AD75-AF98C0706C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996EE87-66F0-4DAB-8911-93BCD6BFC3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93CC087-D251-4C85-B057-08CE5D069542}"/>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5" name="Footer Placeholder 4">
            <a:extLst>
              <a:ext uri="{FF2B5EF4-FFF2-40B4-BE49-F238E27FC236}">
                <a16:creationId xmlns:a16="http://schemas.microsoft.com/office/drawing/2014/main" id="{A1322288-0487-49EE-8655-8E171748CF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A7C8C96-E9EB-4950-975E-6FD96E99548A}"/>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819521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D0FC-E64D-4161-8312-B5B65AC41E1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880C97C-9883-4606-A741-2481F09ACD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6EE7396-B1E5-4596-9DA5-EB34CF8E130E}"/>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5" name="Footer Placeholder 4">
            <a:extLst>
              <a:ext uri="{FF2B5EF4-FFF2-40B4-BE49-F238E27FC236}">
                <a16:creationId xmlns:a16="http://schemas.microsoft.com/office/drawing/2014/main" id="{9883CCF6-E050-43B1-8854-E343D26EF1D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4F0C844-A3CC-4270-ADBA-1CCF57DA4B28}"/>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3865195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9D875-826E-4A3B-9D62-18520F574D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2571E03-1771-48B9-A6BF-DFA696A7A0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35DC98-DDFD-4DCB-8A7E-7CD313C63550}"/>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5" name="Footer Placeholder 4">
            <a:extLst>
              <a:ext uri="{FF2B5EF4-FFF2-40B4-BE49-F238E27FC236}">
                <a16:creationId xmlns:a16="http://schemas.microsoft.com/office/drawing/2014/main" id="{96B8C171-9D6E-4247-808E-648009B7D7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9446A4-6F38-47E0-A465-AFFA9C4197D3}"/>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2815836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1D198-AFD0-450F-A99D-C34C2A8F8F4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305F585-3AF1-44A7-8869-58016F892F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35F4EB3-CA2F-4C0A-B597-4E677A7387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D9CBB6C-3B15-4B6F-B340-B23B4DF6F4CD}"/>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6" name="Footer Placeholder 5">
            <a:extLst>
              <a:ext uri="{FF2B5EF4-FFF2-40B4-BE49-F238E27FC236}">
                <a16:creationId xmlns:a16="http://schemas.microsoft.com/office/drawing/2014/main" id="{C1133CFB-07E6-485E-AE5E-8702914132D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6968AAA-2942-4D25-BC0E-CD0C91C046E5}"/>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3485810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01C17-83FF-4B95-AF89-C44962D0C79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977F328-6E96-4F79-BB16-296B2C593C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8E1C5-E530-49F5-9CB3-89D0B18D9B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FC09005-DA59-4C32-9B63-574DB02B6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DD31F9-8FF9-4379-966C-C1DD3CDD05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912285E-80E0-4289-ACC2-35EC1FF1FB16}"/>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8" name="Footer Placeholder 7">
            <a:extLst>
              <a:ext uri="{FF2B5EF4-FFF2-40B4-BE49-F238E27FC236}">
                <a16:creationId xmlns:a16="http://schemas.microsoft.com/office/drawing/2014/main" id="{87736809-F101-496F-B683-9BD662FDEA7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BADFA13-37AD-4477-8616-F2B7CF3ADD2C}"/>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3575137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A4EC6-78C3-4C9E-8025-8F9F1A8AD28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9DE2574-DA6E-42EF-AE4A-08D783F577AB}"/>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4" name="Footer Placeholder 3">
            <a:extLst>
              <a:ext uri="{FF2B5EF4-FFF2-40B4-BE49-F238E27FC236}">
                <a16:creationId xmlns:a16="http://schemas.microsoft.com/office/drawing/2014/main" id="{B036F821-9E10-4391-AC03-20584B79B36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B5CFCD6-DD00-4D69-B9A9-8960124DF8C7}"/>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3408431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111F12-BFF8-4F7B-B33B-40237E317276}"/>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3" name="Footer Placeholder 2">
            <a:extLst>
              <a:ext uri="{FF2B5EF4-FFF2-40B4-BE49-F238E27FC236}">
                <a16:creationId xmlns:a16="http://schemas.microsoft.com/office/drawing/2014/main" id="{582A4E09-E3D2-4D0B-A69C-5E03BB5090D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9F7B0BA-9A72-4D43-AA50-9B832E865DBD}"/>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23517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B1FC8-592C-462E-9012-F7666A0741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BC5B984-86A8-4642-AC9B-CDC9C2293A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3F489ED-487C-4162-9848-745CCA1FC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889F45-0B27-410B-A5A0-8280067D6B6A}"/>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6" name="Footer Placeholder 5">
            <a:extLst>
              <a:ext uri="{FF2B5EF4-FFF2-40B4-BE49-F238E27FC236}">
                <a16:creationId xmlns:a16="http://schemas.microsoft.com/office/drawing/2014/main" id="{23A4BF97-1926-44F4-903B-650DA0B42BA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9865751-B538-47A3-BD22-B5154497C01E}"/>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2782350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579C6-89E4-4570-9C09-0C2911B069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9AD98D1-8159-4F52-8D2E-C11E04F02F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87DED7A-7B6F-47CB-878B-3A3061E1B8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A376CF-6658-461B-B65E-B7200F8C048C}"/>
              </a:ext>
            </a:extLst>
          </p:cNvPr>
          <p:cNvSpPr>
            <a:spLocks noGrp="1"/>
          </p:cNvSpPr>
          <p:nvPr>
            <p:ph type="dt" sz="half" idx="10"/>
          </p:nvPr>
        </p:nvSpPr>
        <p:spPr/>
        <p:txBody>
          <a:bodyPr/>
          <a:lstStyle/>
          <a:p>
            <a:fld id="{11775D77-223E-455C-94D5-9EB5BC6FDAEB}" type="datetimeFigureOut">
              <a:rPr lang="en-IN" smtClean="0"/>
              <a:t>30-08-2019</a:t>
            </a:fld>
            <a:endParaRPr lang="en-IN"/>
          </a:p>
        </p:txBody>
      </p:sp>
      <p:sp>
        <p:nvSpPr>
          <p:cNvPr id="6" name="Footer Placeholder 5">
            <a:extLst>
              <a:ext uri="{FF2B5EF4-FFF2-40B4-BE49-F238E27FC236}">
                <a16:creationId xmlns:a16="http://schemas.microsoft.com/office/drawing/2014/main" id="{5E8110A8-71F6-4356-B35B-22C73C7B3C1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DB24691-8C3E-484A-88B2-9704CF3C9D9E}"/>
              </a:ext>
            </a:extLst>
          </p:cNvPr>
          <p:cNvSpPr>
            <a:spLocks noGrp="1"/>
          </p:cNvSpPr>
          <p:nvPr>
            <p:ph type="sldNum" sz="quarter" idx="12"/>
          </p:nvPr>
        </p:nvSpPr>
        <p:spPr/>
        <p:txBody>
          <a:bodyPr/>
          <a:lstStyle/>
          <a:p>
            <a:fld id="{5697515A-40FB-40B7-866B-9700344DD8DB}" type="slidenum">
              <a:rPr lang="en-IN" smtClean="0"/>
              <a:t>‹#›</a:t>
            </a:fld>
            <a:endParaRPr lang="en-IN"/>
          </a:p>
        </p:txBody>
      </p:sp>
    </p:spTree>
    <p:extLst>
      <p:ext uri="{BB962C8B-B14F-4D97-AF65-F5344CB8AC3E}">
        <p14:creationId xmlns:p14="http://schemas.microsoft.com/office/powerpoint/2010/main" val="283359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C67DA3-6C8F-4AA7-B2BE-F0132EF5A7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B03C793-585F-41CD-9C84-F0A8716688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732E365-6ED1-40ED-8D79-0183AABF8A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775D77-223E-455C-94D5-9EB5BC6FDAEB}" type="datetimeFigureOut">
              <a:rPr lang="en-IN" smtClean="0"/>
              <a:t>30-08-2019</a:t>
            </a:fld>
            <a:endParaRPr lang="en-IN"/>
          </a:p>
        </p:txBody>
      </p:sp>
      <p:sp>
        <p:nvSpPr>
          <p:cNvPr id="5" name="Footer Placeholder 4">
            <a:extLst>
              <a:ext uri="{FF2B5EF4-FFF2-40B4-BE49-F238E27FC236}">
                <a16:creationId xmlns:a16="http://schemas.microsoft.com/office/drawing/2014/main" id="{E42F9373-EAAF-4D21-B9FC-412F4D38D5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1792D55-7390-420A-B3A4-B976B6D04E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7515A-40FB-40B7-866B-9700344DD8DB}" type="slidenum">
              <a:rPr lang="en-IN" smtClean="0"/>
              <a:t>‹#›</a:t>
            </a:fld>
            <a:endParaRPr lang="en-IN"/>
          </a:p>
        </p:txBody>
      </p:sp>
    </p:spTree>
    <p:extLst>
      <p:ext uri="{BB962C8B-B14F-4D97-AF65-F5344CB8AC3E}">
        <p14:creationId xmlns:p14="http://schemas.microsoft.com/office/powerpoint/2010/main" val="658826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31D53-C6B6-4638-87E7-C6409A5F567C}"/>
              </a:ext>
            </a:extLst>
          </p:cNvPr>
          <p:cNvSpPr>
            <a:spLocks noGrp="1"/>
          </p:cNvSpPr>
          <p:nvPr>
            <p:ph type="ctrTitle"/>
          </p:nvPr>
        </p:nvSpPr>
        <p:spPr>
          <a:xfrm>
            <a:off x="642257" y="4525347"/>
            <a:ext cx="6939722" cy="1737360"/>
          </a:xfrm>
        </p:spPr>
        <p:txBody>
          <a:bodyPr anchor="ctr">
            <a:normAutofit/>
          </a:bodyPr>
          <a:lstStyle/>
          <a:p>
            <a:r>
              <a:rPr lang="en-IN" b="1" dirty="0">
                <a:solidFill>
                  <a:schemeClr val="accent5">
                    <a:lumMod val="75000"/>
                  </a:schemeClr>
                </a:solidFill>
              </a:rPr>
              <a:t>STEM CELLS</a:t>
            </a:r>
          </a:p>
        </p:txBody>
      </p:sp>
      <p:sp>
        <p:nvSpPr>
          <p:cNvPr id="3" name="Subtitle 2">
            <a:extLst>
              <a:ext uri="{FF2B5EF4-FFF2-40B4-BE49-F238E27FC236}">
                <a16:creationId xmlns:a16="http://schemas.microsoft.com/office/drawing/2014/main" id="{7AE03A7C-A43C-43BE-9666-94C26C4CCF4E}"/>
              </a:ext>
            </a:extLst>
          </p:cNvPr>
          <p:cNvSpPr>
            <a:spLocks noGrp="1"/>
          </p:cNvSpPr>
          <p:nvPr>
            <p:ph type="subTitle" idx="1"/>
          </p:nvPr>
        </p:nvSpPr>
        <p:spPr>
          <a:xfrm>
            <a:off x="8172138" y="4525347"/>
            <a:ext cx="3211288" cy="1737360"/>
          </a:xfrm>
        </p:spPr>
        <p:txBody>
          <a:bodyPr anchor="ctr">
            <a:normAutofit/>
          </a:bodyPr>
          <a:lstStyle/>
          <a:p>
            <a:r>
              <a:rPr lang="en-IN" dirty="0"/>
              <a:t>By Malika Mudit</a:t>
            </a:r>
          </a:p>
        </p:txBody>
      </p:sp>
      <p:sp>
        <p:nvSpPr>
          <p:cNvPr id="12" name="Oval 11">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rgbClr val="4E32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rgbClr val="5ED8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22C530D-701F-4773-98AB-0579DA9B2750}"/>
              </a:ext>
            </a:extLst>
          </p:cNvPr>
          <p:cNvPicPr>
            <a:picLocks noChangeAspect="1"/>
          </p:cNvPicPr>
          <p:nvPr/>
        </p:nvPicPr>
        <p:blipFill rotWithShape="1">
          <a:blip r:embed="rId2">
            <a:extLst>
              <a:ext uri="{28A0092B-C50C-407E-A947-70E740481C1C}">
                <a14:useLocalDpi xmlns:a14="http://schemas.microsoft.com/office/drawing/2010/main" val="0"/>
              </a:ext>
            </a:extLst>
          </a:blip>
          <a:srcRect l="16689" r="6635" b="-1"/>
          <a:stretch/>
        </p:blipFill>
        <p:spPr>
          <a:xfrm>
            <a:off x="6492113" y="10"/>
            <a:ext cx="5699887" cy="405923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p:spPr>
      </p:pic>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29063FB-69FE-493B-B959-FAC18A083707}"/>
              </a:ext>
            </a:extLst>
          </p:cNvPr>
          <p:cNvSpPr txBox="1"/>
          <p:nvPr/>
        </p:nvSpPr>
        <p:spPr>
          <a:xfrm>
            <a:off x="10677524" y="6001097"/>
            <a:ext cx="942971" cy="523220"/>
          </a:xfrm>
          <a:prstGeom prst="rect">
            <a:avLst/>
          </a:prstGeom>
          <a:noFill/>
        </p:spPr>
        <p:txBody>
          <a:bodyPr wrap="square" rtlCol="0">
            <a:spAutoFit/>
          </a:bodyPr>
          <a:lstStyle/>
          <a:p>
            <a:r>
              <a:rPr lang="en-IN" sz="2800" b="1" dirty="0"/>
              <a:t>1/8</a:t>
            </a:r>
          </a:p>
        </p:txBody>
      </p:sp>
    </p:spTree>
    <p:extLst>
      <p:ext uri="{BB962C8B-B14F-4D97-AF65-F5344CB8AC3E}">
        <p14:creationId xmlns:p14="http://schemas.microsoft.com/office/powerpoint/2010/main" val="301879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8F5CD-D48A-4713-813D-2EA5C5EAF25C}"/>
              </a:ext>
            </a:extLst>
          </p:cNvPr>
          <p:cNvSpPr>
            <a:spLocks noGrp="1"/>
          </p:cNvSpPr>
          <p:nvPr>
            <p:ph type="title"/>
          </p:nvPr>
        </p:nvSpPr>
        <p:spPr/>
        <p:txBody>
          <a:bodyPr/>
          <a:lstStyle/>
          <a:p>
            <a:r>
              <a:rPr lang="en-IN" b="1" dirty="0">
                <a:solidFill>
                  <a:schemeClr val="accent3">
                    <a:lumMod val="50000"/>
                  </a:schemeClr>
                </a:solidFill>
              </a:rPr>
              <a:t>LEUKEMIA </a:t>
            </a:r>
          </a:p>
        </p:txBody>
      </p:sp>
      <p:sp>
        <p:nvSpPr>
          <p:cNvPr id="3" name="Content Placeholder 2">
            <a:extLst>
              <a:ext uri="{FF2B5EF4-FFF2-40B4-BE49-F238E27FC236}">
                <a16:creationId xmlns:a16="http://schemas.microsoft.com/office/drawing/2014/main" id="{475A7AA0-551C-41BC-8107-3B99A352DC54}"/>
              </a:ext>
            </a:extLst>
          </p:cNvPr>
          <p:cNvSpPr>
            <a:spLocks noGrp="1"/>
          </p:cNvSpPr>
          <p:nvPr>
            <p:ph idx="1"/>
          </p:nvPr>
        </p:nvSpPr>
        <p:spPr>
          <a:xfrm>
            <a:off x="838201" y="1825626"/>
            <a:ext cx="6019800" cy="4070350"/>
          </a:xfrm>
        </p:spPr>
        <p:txBody>
          <a:bodyPr>
            <a:normAutofit lnSpcReduction="10000"/>
          </a:bodyPr>
          <a:lstStyle/>
          <a:p>
            <a:r>
              <a:rPr lang="en-IN" dirty="0"/>
              <a:t>Leukemia is a cancer of the blood. It generally affects the production of blood cells, mainly white blood cells which protect the body against infectious diseases.</a:t>
            </a:r>
          </a:p>
          <a:p>
            <a:r>
              <a:rPr lang="en-IN" dirty="0"/>
              <a:t>There is rapid production of abnormal white blood cells in the body.</a:t>
            </a:r>
          </a:p>
          <a:p>
            <a:r>
              <a:rPr lang="en-IN" dirty="0"/>
              <a:t>Some of the symptoms are </a:t>
            </a:r>
            <a:r>
              <a:rPr lang="en-US" dirty="0"/>
              <a:t>fatigue, weight loss, frequent infections and easy bleeding or bruising.</a:t>
            </a:r>
            <a:endParaRPr lang="en-IN" dirty="0"/>
          </a:p>
        </p:txBody>
      </p:sp>
      <p:pic>
        <p:nvPicPr>
          <p:cNvPr id="5" name="Picture 4">
            <a:extLst>
              <a:ext uri="{FF2B5EF4-FFF2-40B4-BE49-F238E27FC236}">
                <a16:creationId xmlns:a16="http://schemas.microsoft.com/office/drawing/2014/main" id="{AF0D47C0-5D8A-4D28-A7ED-3665A7CAE6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2774" y="2092323"/>
            <a:ext cx="4639734" cy="3479801"/>
          </a:xfrm>
          <a:prstGeom prst="rect">
            <a:avLst/>
          </a:prstGeom>
        </p:spPr>
      </p:pic>
      <p:sp>
        <p:nvSpPr>
          <p:cNvPr id="6" name="TextBox 5">
            <a:extLst>
              <a:ext uri="{FF2B5EF4-FFF2-40B4-BE49-F238E27FC236}">
                <a16:creationId xmlns:a16="http://schemas.microsoft.com/office/drawing/2014/main" id="{63F01D55-EA10-4B6D-8788-4BC8C2009CCD}"/>
              </a:ext>
            </a:extLst>
          </p:cNvPr>
          <p:cNvSpPr txBox="1"/>
          <p:nvPr/>
        </p:nvSpPr>
        <p:spPr>
          <a:xfrm>
            <a:off x="10648949" y="5973759"/>
            <a:ext cx="790575" cy="523220"/>
          </a:xfrm>
          <a:prstGeom prst="rect">
            <a:avLst/>
          </a:prstGeom>
          <a:noFill/>
        </p:spPr>
        <p:txBody>
          <a:bodyPr wrap="square" rtlCol="0">
            <a:spAutoFit/>
          </a:bodyPr>
          <a:lstStyle/>
          <a:p>
            <a:r>
              <a:rPr lang="en-IN" sz="2800" b="1" dirty="0"/>
              <a:t>2/8</a:t>
            </a:r>
          </a:p>
        </p:txBody>
      </p:sp>
    </p:spTree>
    <p:extLst>
      <p:ext uri="{BB962C8B-B14F-4D97-AF65-F5344CB8AC3E}">
        <p14:creationId xmlns:p14="http://schemas.microsoft.com/office/powerpoint/2010/main" val="1172660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81C-7EDD-4761-9E79-67DB8AAF681B}"/>
              </a:ext>
            </a:extLst>
          </p:cNvPr>
          <p:cNvSpPr>
            <a:spLocks noGrp="1"/>
          </p:cNvSpPr>
          <p:nvPr>
            <p:ph type="title"/>
          </p:nvPr>
        </p:nvSpPr>
        <p:spPr/>
        <p:txBody>
          <a:bodyPr/>
          <a:lstStyle/>
          <a:p>
            <a:r>
              <a:rPr lang="en-IN" b="1" dirty="0">
                <a:solidFill>
                  <a:srgbClr val="92D050"/>
                </a:solidFill>
              </a:rPr>
              <a:t>USE OF STEM CELLS TO CURE LEUKEMIA</a:t>
            </a:r>
          </a:p>
        </p:txBody>
      </p:sp>
      <p:sp>
        <p:nvSpPr>
          <p:cNvPr id="3" name="Content Placeholder 2">
            <a:extLst>
              <a:ext uri="{FF2B5EF4-FFF2-40B4-BE49-F238E27FC236}">
                <a16:creationId xmlns:a16="http://schemas.microsoft.com/office/drawing/2014/main" id="{96990950-94F4-421C-9225-5E853FEE392D}"/>
              </a:ext>
            </a:extLst>
          </p:cNvPr>
          <p:cNvSpPr>
            <a:spLocks noGrp="1"/>
          </p:cNvSpPr>
          <p:nvPr>
            <p:ph idx="1"/>
          </p:nvPr>
        </p:nvSpPr>
        <p:spPr>
          <a:xfrm>
            <a:off x="333375" y="1690688"/>
            <a:ext cx="10725150" cy="2566987"/>
          </a:xfrm>
        </p:spPr>
        <p:txBody>
          <a:bodyPr>
            <a:normAutofit fontScale="92500"/>
          </a:bodyPr>
          <a:lstStyle/>
          <a:p>
            <a:r>
              <a:rPr lang="en-IN" dirty="0"/>
              <a:t>Stem cells can replace the leukemia cells by producing new ones that can actually produce blood.</a:t>
            </a:r>
          </a:p>
          <a:p>
            <a:r>
              <a:rPr lang="en-IN" dirty="0"/>
              <a:t>Before using the stem cells, the patient has to undergo chemotherapy to destroy the existing cancer cells in the blood or bone marrow.</a:t>
            </a:r>
          </a:p>
          <a:p>
            <a:r>
              <a:rPr lang="en-IN" dirty="0"/>
              <a:t>After doing so, these cells can be replaced by the new stem cells which can either be donated or can be collected from the patient’s body itself.</a:t>
            </a:r>
          </a:p>
        </p:txBody>
      </p:sp>
      <p:pic>
        <p:nvPicPr>
          <p:cNvPr id="5" name="Picture 4">
            <a:extLst>
              <a:ext uri="{FF2B5EF4-FFF2-40B4-BE49-F238E27FC236}">
                <a16:creationId xmlns:a16="http://schemas.microsoft.com/office/drawing/2014/main" id="{A8089025-668C-4F4F-80E0-A124300144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887" y="4213347"/>
            <a:ext cx="5233852" cy="2279528"/>
          </a:xfrm>
          <a:prstGeom prst="rect">
            <a:avLst/>
          </a:prstGeom>
        </p:spPr>
      </p:pic>
      <p:pic>
        <p:nvPicPr>
          <p:cNvPr id="6" name="Picture 5">
            <a:extLst>
              <a:ext uri="{FF2B5EF4-FFF2-40B4-BE49-F238E27FC236}">
                <a16:creationId xmlns:a16="http://schemas.microsoft.com/office/drawing/2014/main" id="{96ADC452-2F8E-4CF5-B605-87B5DE2F4BEF}"/>
              </a:ext>
            </a:extLst>
          </p:cNvPr>
          <p:cNvPicPr>
            <a:picLocks noChangeAspect="1"/>
          </p:cNvPicPr>
          <p:nvPr/>
        </p:nvPicPr>
        <p:blipFill>
          <a:blip r:embed="rId3"/>
          <a:stretch>
            <a:fillRect/>
          </a:stretch>
        </p:blipFill>
        <p:spPr>
          <a:xfrm>
            <a:off x="6334263" y="4257675"/>
            <a:ext cx="3586163" cy="2052769"/>
          </a:xfrm>
          <a:prstGeom prst="rect">
            <a:avLst/>
          </a:prstGeom>
        </p:spPr>
      </p:pic>
      <p:sp>
        <p:nvSpPr>
          <p:cNvPr id="7" name="TextBox 6">
            <a:extLst>
              <a:ext uri="{FF2B5EF4-FFF2-40B4-BE49-F238E27FC236}">
                <a16:creationId xmlns:a16="http://schemas.microsoft.com/office/drawing/2014/main" id="{06926051-8E10-4594-B27A-158ECF7B8CC1}"/>
              </a:ext>
            </a:extLst>
          </p:cNvPr>
          <p:cNvSpPr txBox="1"/>
          <p:nvPr/>
        </p:nvSpPr>
        <p:spPr>
          <a:xfrm>
            <a:off x="10715625" y="5995087"/>
            <a:ext cx="852488" cy="523220"/>
          </a:xfrm>
          <a:prstGeom prst="rect">
            <a:avLst/>
          </a:prstGeom>
          <a:noFill/>
        </p:spPr>
        <p:txBody>
          <a:bodyPr wrap="square" rtlCol="0">
            <a:spAutoFit/>
          </a:bodyPr>
          <a:lstStyle/>
          <a:p>
            <a:r>
              <a:rPr lang="en-IN" sz="2800" b="1" dirty="0"/>
              <a:t>3/8</a:t>
            </a:r>
          </a:p>
        </p:txBody>
      </p:sp>
    </p:spTree>
    <p:extLst>
      <p:ext uri="{BB962C8B-B14F-4D97-AF65-F5344CB8AC3E}">
        <p14:creationId xmlns:p14="http://schemas.microsoft.com/office/powerpoint/2010/main" val="1857812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982CD-674E-4353-B5C7-2B304F3078A3}"/>
              </a:ext>
            </a:extLst>
          </p:cNvPr>
          <p:cNvSpPr>
            <a:spLocks noGrp="1"/>
          </p:cNvSpPr>
          <p:nvPr>
            <p:ph type="title"/>
          </p:nvPr>
        </p:nvSpPr>
        <p:spPr/>
        <p:txBody>
          <a:bodyPr/>
          <a:lstStyle/>
          <a:p>
            <a:r>
              <a:rPr lang="en-IN" b="1" dirty="0">
                <a:solidFill>
                  <a:schemeClr val="accent1">
                    <a:lumMod val="60000"/>
                    <a:lumOff val="40000"/>
                  </a:schemeClr>
                </a:solidFill>
              </a:rPr>
              <a:t>STARGARDT’S DISEASE </a:t>
            </a:r>
            <a:endParaRPr lang="en-IN" dirty="0"/>
          </a:p>
        </p:txBody>
      </p:sp>
      <p:sp>
        <p:nvSpPr>
          <p:cNvPr id="3" name="Content Placeholder 2">
            <a:extLst>
              <a:ext uri="{FF2B5EF4-FFF2-40B4-BE49-F238E27FC236}">
                <a16:creationId xmlns:a16="http://schemas.microsoft.com/office/drawing/2014/main" id="{32BF951A-B977-42D3-B972-5587C07165C3}"/>
              </a:ext>
            </a:extLst>
          </p:cNvPr>
          <p:cNvSpPr>
            <a:spLocks noGrp="1"/>
          </p:cNvSpPr>
          <p:nvPr>
            <p:ph idx="1"/>
          </p:nvPr>
        </p:nvSpPr>
        <p:spPr>
          <a:xfrm>
            <a:off x="583760" y="1801771"/>
            <a:ext cx="6532658" cy="4273026"/>
          </a:xfrm>
        </p:spPr>
        <p:txBody>
          <a:bodyPr>
            <a:normAutofit fontScale="85000" lnSpcReduction="20000"/>
          </a:bodyPr>
          <a:lstStyle/>
          <a:p>
            <a:r>
              <a:rPr lang="en-IN" dirty="0">
                <a:solidFill>
                  <a:schemeClr val="accent1">
                    <a:lumMod val="75000"/>
                  </a:schemeClr>
                </a:solidFill>
              </a:rPr>
              <a:t>It is a genetic disease that develops in children from ages 6 to 12.</a:t>
            </a:r>
            <a:endParaRPr lang="en-US" dirty="0">
              <a:solidFill>
                <a:schemeClr val="accent1">
                  <a:lumMod val="75000"/>
                </a:schemeClr>
              </a:solidFill>
            </a:endParaRPr>
          </a:p>
          <a:p>
            <a:r>
              <a:rPr lang="en-US" dirty="0">
                <a:solidFill>
                  <a:schemeClr val="accent1">
                    <a:lumMod val="75000"/>
                  </a:schemeClr>
                </a:solidFill>
              </a:rPr>
              <a:t>The disease causes progressive damage of the macula, which is a small area in the center of the retina which is responsible for our straight vision.</a:t>
            </a:r>
          </a:p>
          <a:p>
            <a:r>
              <a:rPr lang="en-US" dirty="0">
                <a:solidFill>
                  <a:schemeClr val="accent1">
                    <a:lumMod val="75000"/>
                  </a:schemeClr>
                </a:solidFill>
              </a:rPr>
              <a:t>It causes a membrane protein used for active transport in the retina cells to not function properly.</a:t>
            </a:r>
          </a:p>
          <a:p>
            <a:r>
              <a:rPr lang="en-US" dirty="0">
                <a:solidFill>
                  <a:schemeClr val="accent1">
                    <a:lumMod val="75000"/>
                  </a:schemeClr>
                </a:solidFill>
              </a:rPr>
              <a:t>Symptoms of Stargardt’s disease can include blurry or distorted vision, inability to see in low lighting and difficulty recognizing familiar faces. In late stages of Stargardt's, color vision also may be lost.</a:t>
            </a:r>
          </a:p>
          <a:p>
            <a:endParaRPr lang="en-IN" dirty="0"/>
          </a:p>
        </p:txBody>
      </p:sp>
      <p:pic>
        <p:nvPicPr>
          <p:cNvPr id="5" name="Picture 4">
            <a:extLst>
              <a:ext uri="{FF2B5EF4-FFF2-40B4-BE49-F238E27FC236}">
                <a16:creationId xmlns:a16="http://schemas.microsoft.com/office/drawing/2014/main" id="{3A5DA248-44D0-4B67-935E-4A73D9AE9E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8080" y="1910154"/>
            <a:ext cx="4051495" cy="3244425"/>
          </a:xfrm>
          <a:prstGeom prst="rect">
            <a:avLst/>
          </a:prstGeom>
        </p:spPr>
      </p:pic>
      <p:sp>
        <p:nvSpPr>
          <p:cNvPr id="4" name="TextBox 3">
            <a:extLst>
              <a:ext uri="{FF2B5EF4-FFF2-40B4-BE49-F238E27FC236}">
                <a16:creationId xmlns:a16="http://schemas.microsoft.com/office/drawing/2014/main" id="{3C549A4B-8422-4035-AF4A-643530D8C2D8}"/>
              </a:ext>
            </a:extLst>
          </p:cNvPr>
          <p:cNvSpPr txBox="1"/>
          <p:nvPr/>
        </p:nvSpPr>
        <p:spPr>
          <a:xfrm>
            <a:off x="10582275" y="5890131"/>
            <a:ext cx="967300" cy="523220"/>
          </a:xfrm>
          <a:prstGeom prst="rect">
            <a:avLst/>
          </a:prstGeom>
          <a:noFill/>
        </p:spPr>
        <p:txBody>
          <a:bodyPr wrap="square" rtlCol="0">
            <a:spAutoFit/>
          </a:bodyPr>
          <a:lstStyle/>
          <a:p>
            <a:r>
              <a:rPr lang="en-IN" sz="2800" b="1" dirty="0"/>
              <a:t>4/8</a:t>
            </a:r>
          </a:p>
        </p:txBody>
      </p:sp>
    </p:spTree>
    <p:extLst>
      <p:ext uri="{BB962C8B-B14F-4D97-AF65-F5344CB8AC3E}">
        <p14:creationId xmlns:p14="http://schemas.microsoft.com/office/powerpoint/2010/main" val="393032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B5E2C-A98F-4A7F-83E3-00B80714BA1C}"/>
              </a:ext>
            </a:extLst>
          </p:cNvPr>
          <p:cNvSpPr>
            <a:spLocks noGrp="1"/>
          </p:cNvSpPr>
          <p:nvPr>
            <p:ph type="title"/>
          </p:nvPr>
        </p:nvSpPr>
        <p:spPr/>
        <p:txBody>
          <a:bodyPr/>
          <a:lstStyle/>
          <a:p>
            <a:pPr algn="ctr"/>
            <a:r>
              <a:rPr lang="en-IN" b="1" dirty="0">
                <a:solidFill>
                  <a:schemeClr val="accent3">
                    <a:lumMod val="75000"/>
                  </a:schemeClr>
                </a:solidFill>
              </a:rPr>
              <a:t>USE OF STEM CELLS TO CURE STARGARDT’S DISEASE </a:t>
            </a:r>
          </a:p>
        </p:txBody>
      </p:sp>
      <p:sp>
        <p:nvSpPr>
          <p:cNvPr id="3" name="Content Placeholder 2">
            <a:extLst>
              <a:ext uri="{FF2B5EF4-FFF2-40B4-BE49-F238E27FC236}">
                <a16:creationId xmlns:a16="http://schemas.microsoft.com/office/drawing/2014/main" id="{6813F29A-429F-4675-9D0B-253D1F789E08}"/>
              </a:ext>
            </a:extLst>
          </p:cNvPr>
          <p:cNvSpPr>
            <a:spLocks noGrp="1"/>
          </p:cNvSpPr>
          <p:nvPr>
            <p:ph sz="half" idx="1"/>
          </p:nvPr>
        </p:nvSpPr>
        <p:spPr/>
        <p:txBody>
          <a:bodyPr/>
          <a:lstStyle/>
          <a:p>
            <a:r>
              <a:rPr lang="en-IN" dirty="0"/>
              <a:t>This disease can be cured by using stem cells to regenerate the dead cells in the retina.</a:t>
            </a:r>
          </a:p>
          <a:p>
            <a:r>
              <a:rPr lang="en-IN" dirty="0"/>
              <a:t>The stem cells get attached to the retina and remain there. </a:t>
            </a:r>
          </a:p>
          <a:p>
            <a:r>
              <a:rPr lang="en-IN" dirty="0"/>
              <a:t>Before performing this procedure on humans it was tested on mice where the results were actually successful and the vision of the mouse improved.</a:t>
            </a:r>
          </a:p>
        </p:txBody>
      </p:sp>
      <p:pic>
        <p:nvPicPr>
          <p:cNvPr id="9" name="Content Placeholder 8">
            <a:extLst>
              <a:ext uri="{FF2B5EF4-FFF2-40B4-BE49-F238E27FC236}">
                <a16:creationId xmlns:a16="http://schemas.microsoft.com/office/drawing/2014/main" id="{794B581C-B0BF-4228-9BC3-3EF6E629B58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60677" y="2576223"/>
            <a:ext cx="5408471" cy="245349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TextBox 3">
            <a:extLst>
              <a:ext uri="{FF2B5EF4-FFF2-40B4-BE49-F238E27FC236}">
                <a16:creationId xmlns:a16="http://schemas.microsoft.com/office/drawing/2014/main" id="{CB77E20F-0D2F-4F0B-B8C3-58DC78EB9A7B}"/>
              </a:ext>
            </a:extLst>
          </p:cNvPr>
          <p:cNvSpPr txBox="1"/>
          <p:nvPr/>
        </p:nvSpPr>
        <p:spPr>
          <a:xfrm>
            <a:off x="10496549" y="5773737"/>
            <a:ext cx="857251" cy="523220"/>
          </a:xfrm>
          <a:prstGeom prst="rect">
            <a:avLst/>
          </a:prstGeom>
          <a:noFill/>
        </p:spPr>
        <p:txBody>
          <a:bodyPr wrap="square" rtlCol="0">
            <a:spAutoFit/>
          </a:bodyPr>
          <a:lstStyle/>
          <a:p>
            <a:r>
              <a:rPr lang="en-IN" sz="2800" b="1" dirty="0"/>
              <a:t>5/8</a:t>
            </a:r>
          </a:p>
        </p:txBody>
      </p:sp>
    </p:spTree>
    <p:extLst>
      <p:ext uri="{BB962C8B-B14F-4D97-AF65-F5344CB8AC3E}">
        <p14:creationId xmlns:p14="http://schemas.microsoft.com/office/powerpoint/2010/main" val="1268322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F2D7-91FD-4494-A3D1-FB73E03E0D68}"/>
              </a:ext>
            </a:extLst>
          </p:cNvPr>
          <p:cNvSpPr>
            <a:spLocks noGrp="1"/>
          </p:cNvSpPr>
          <p:nvPr>
            <p:ph type="title"/>
          </p:nvPr>
        </p:nvSpPr>
        <p:spPr/>
        <p:txBody>
          <a:bodyPr/>
          <a:lstStyle/>
          <a:p>
            <a:r>
              <a:rPr lang="en-IN" b="1" dirty="0">
                <a:solidFill>
                  <a:schemeClr val="accent5">
                    <a:lumMod val="75000"/>
                  </a:schemeClr>
                </a:solidFill>
              </a:rPr>
              <a:t>PARKINSON’S DISEASE</a:t>
            </a:r>
          </a:p>
        </p:txBody>
      </p:sp>
      <p:sp>
        <p:nvSpPr>
          <p:cNvPr id="3" name="Content Placeholder 2">
            <a:extLst>
              <a:ext uri="{FF2B5EF4-FFF2-40B4-BE49-F238E27FC236}">
                <a16:creationId xmlns:a16="http://schemas.microsoft.com/office/drawing/2014/main" id="{2C976761-F279-4B97-8BB9-4FB14BBA9276}"/>
              </a:ext>
            </a:extLst>
          </p:cNvPr>
          <p:cNvSpPr>
            <a:spLocks noGrp="1"/>
          </p:cNvSpPr>
          <p:nvPr>
            <p:ph idx="1"/>
          </p:nvPr>
        </p:nvSpPr>
        <p:spPr>
          <a:xfrm>
            <a:off x="838200" y="1574359"/>
            <a:ext cx="5880652" cy="4142630"/>
          </a:xfrm>
        </p:spPr>
        <p:txBody>
          <a:bodyPr>
            <a:normAutofit fontScale="92500" lnSpcReduction="20000"/>
          </a:bodyPr>
          <a:lstStyle/>
          <a:p>
            <a:r>
              <a:rPr lang="en-US" dirty="0">
                <a:solidFill>
                  <a:schemeClr val="accent1">
                    <a:lumMod val="75000"/>
                  </a:schemeClr>
                </a:solidFill>
              </a:rPr>
              <a:t>Parkinson's disease is a progressive disorder that is caused by degeneration of nerve cells in the part of the brain called the substantia nigra, which controls movement.</a:t>
            </a:r>
          </a:p>
          <a:p>
            <a:r>
              <a:rPr lang="en-US" dirty="0">
                <a:solidFill>
                  <a:schemeClr val="accent1">
                    <a:lumMod val="75000"/>
                  </a:schemeClr>
                </a:solidFill>
              </a:rPr>
              <a:t>These nerve cells die or become impaired, losing the ability to produce an important chemical called dopamine.</a:t>
            </a:r>
          </a:p>
          <a:p>
            <a:r>
              <a:rPr lang="en-IN" dirty="0">
                <a:solidFill>
                  <a:schemeClr val="accent1">
                    <a:lumMod val="75000"/>
                  </a:schemeClr>
                </a:solidFill>
              </a:rPr>
              <a:t>Some of the symptoms are- tremors, slowed movement, rigid muscles, impaired posture and balance, change in speech and change in writing.</a:t>
            </a:r>
          </a:p>
        </p:txBody>
      </p:sp>
      <p:pic>
        <p:nvPicPr>
          <p:cNvPr id="5" name="Picture 4">
            <a:extLst>
              <a:ext uri="{FF2B5EF4-FFF2-40B4-BE49-F238E27FC236}">
                <a16:creationId xmlns:a16="http://schemas.microsoft.com/office/drawing/2014/main" id="{9A082AB4-72E7-4A7F-A4DC-08040FD4D4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2949" y="807967"/>
            <a:ext cx="3810028" cy="2140543"/>
          </a:xfrm>
          <a:prstGeom prst="rect">
            <a:avLst/>
          </a:prstGeom>
        </p:spPr>
      </p:pic>
      <p:pic>
        <p:nvPicPr>
          <p:cNvPr id="7" name="Picture 6">
            <a:extLst>
              <a:ext uri="{FF2B5EF4-FFF2-40B4-BE49-F238E27FC236}">
                <a16:creationId xmlns:a16="http://schemas.microsoft.com/office/drawing/2014/main" id="{3E431B9C-21A4-4A31-A0C4-E10B7531D5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4766" y="3120238"/>
            <a:ext cx="3206393" cy="2178786"/>
          </a:xfrm>
          <a:prstGeom prst="rect">
            <a:avLst/>
          </a:prstGeom>
        </p:spPr>
      </p:pic>
      <p:sp>
        <p:nvSpPr>
          <p:cNvPr id="6" name="TextBox 5">
            <a:extLst>
              <a:ext uri="{FF2B5EF4-FFF2-40B4-BE49-F238E27FC236}">
                <a16:creationId xmlns:a16="http://schemas.microsoft.com/office/drawing/2014/main" id="{A7482655-5DF9-4C15-AA2E-212728507F86}"/>
              </a:ext>
            </a:extLst>
          </p:cNvPr>
          <p:cNvSpPr txBox="1"/>
          <p:nvPr/>
        </p:nvSpPr>
        <p:spPr>
          <a:xfrm>
            <a:off x="9955531" y="5865366"/>
            <a:ext cx="1398269" cy="523220"/>
          </a:xfrm>
          <a:prstGeom prst="rect">
            <a:avLst/>
          </a:prstGeom>
          <a:noFill/>
        </p:spPr>
        <p:txBody>
          <a:bodyPr wrap="square" rtlCol="0">
            <a:spAutoFit/>
          </a:bodyPr>
          <a:lstStyle/>
          <a:p>
            <a:r>
              <a:rPr lang="en-IN" sz="2800" b="1" dirty="0"/>
              <a:t>6/8</a:t>
            </a:r>
          </a:p>
        </p:txBody>
      </p:sp>
    </p:spTree>
    <p:extLst>
      <p:ext uri="{BB962C8B-B14F-4D97-AF65-F5344CB8AC3E}">
        <p14:creationId xmlns:p14="http://schemas.microsoft.com/office/powerpoint/2010/main" val="3266958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D9092-9B43-478D-A370-6F4D2F2A15D2}"/>
              </a:ext>
            </a:extLst>
          </p:cNvPr>
          <p:cNvSpPr>
            <a:spLocks noGrp="1"/>
          </p:cNvSpPr>
          <p:nvPr>
            <p:ph type="title"/>
          </p:nvPr>
        </p:nvSpPr>
        <p:spPr/>
        <p:txBody>
          <a:bodyPr/>
          <a:lstStyle/>
          <a:p>
            <a:pPr algn="ctr"/>
            <a:r>
              <a:rPr lang="en-IN" b="1" dirty="0">
                <a:solidFill>
                  <a:schemeClr val="accent3">
                    <a:lumMod val="75000"/>
                  </a:schemeClr>
                </a:solidFill>
              </a:rPr>
              <a:t>USE OF STEM CELLS TO CURE PARKINSON’S DISEASE</a:t>
            </a:r>
          </a:p>
        </p:txBody>
      </p:sp>
      <p:sp>
        <p:nvSpPr>
          <p:cNvPr id="3" name="Content Placeholder 2">
            <a:extLst>
              <a:ext uri="{FF2B5EF4-FFF2-40B4-BE49-F238E27FC236}">
                <a16:creationId xmlns:a16="http://schemas.microsoft.com/office/drawing/2014/main" id="{06E360A1-31B0-425D-A8AD-4010F77FB285}"/>
              </a:ext>
            </a:extLst>
          </p:cNvPr>
          <p:cNvSpPr>
            <a:spLocks noGrp="1"/>
          </p:cNvSpPr>
          <p:nvPr>
            <p:ph sz="half" idx="1"/>
          </p:nvPr>
        </p:nvSpPr>
        <p:spPr>
          <a:xfrm>
            <a:off x="1010587" y="1825625"/>
            <a:ext cx="9969708" cy="2379116"/>
          </a:xfrm>
        </p:spPr>
        <p:txBody>
          <a:bodyPr>
            <a:normAutofit/>
          </a:bodyPr>
          <a:lstStyle/>
          <a:p>
            <a:r>
              <a:rPr lang="en-US" dirty="0"/>
              <a:t>In Parkinson’s disease, cells that make the chemical messenger dopamine degenerate and die.</a:t>
            </a:r>
          </a:p>
          <a:p>
            <a:r>
              <a:rPr lang="en-US" dirty="0"/>
              <a:t>Introducing new dopamine cells into the brain may help replace what is lost in the disease and reduce its symptoms.</a:t>
            </a:r>
          </a:p>
          <a:p>
            <a:r>
              <a:rPr lang="en-US" dirty="0"/>
              <a:t>Such a treatment could also help reduce medication side effects.</a:t>
            </a:r>
            <a:endParaRPr lang="en-IN" dirty="0"/>
          </a:p>
        </p:txBody>
      </p:sp>
      <p:pic>
        <p:nvPicPr>
          <p:cNvPr id="6" name="Content Placeholder 5">
            <a:extLst>
              <a:ext uri="{FF2B5EF4-FFF2-40B4-BE49-F238E27FC236}">
                <a16:creationId xmlns:a16="http://schemas.microsoft.com/office/drawing/2014/main" id="{30E2EE10-EC18-4056-833A-A578779A776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422815" y="4099835"/>
            <a:ext cx="6971675" cy="2335090"/>
          </a:xfrm>
        </p:spPr>
      </p:pic>
      <p:sp>
        <p:nvSpPr>
          <p:cNvPr id="5" name="TextBox 4">
            <a:extLst>
              <a:ext uri="{FF2B5EF4-FFF2-40B4-BE49-F238E27FC236}">
                <a16:creationId xmlns:a16="http://schemas.microsoft.com/office/drawing/2014/main" id="{519CE85B-5534-4F5E-B721-ACF0750976EA}"/>
              </a:ext>
            </a:extLst>
          </p:cNvPr>
          <p:cNvSpPr txBox="1"/>
          <p:nvPr/>
        </p:nvSpPr>
        <p:spPr>
          <a:xfrm>
            <a:off x="10261157" y="5786558"/>
            <a:ext cx="1438275" cy="523220"/>
          </a:xfrm>
          <a:prstGeom prst="rect">
            <a:avLst/>
          </a:prstGeom>
          <a:noFill/>
        </p:spPr>
        <p:txBody>
          <a:bodyPr wrap="square" rtlCol="0">
            <a:spAutoFit/>
          </a:bodyPr>
          <a:lstStyle/>
          <a:p>
            <a:r>
              <a:rPr lang="en-IN" sz="2800" b="1" dirty="0"/>
              <a:t>7/8</a:t>
            </a:r>
          </a:p>
        </p:txBody>
      </p:sp>
    </p:spTree>
    <p:extLst>
      <p:ext uri="{BB962C8B-B14F-4D97-AF65-F5344CB8AC3E}">
        <p14:creationId xmlns:p14="http://schemas.microsoft.com/office/powerpoint/2010/main" val="756032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179EB-49D9-4D33-9E9E-E8BC01C277DF}"/>
              </a:ext>
            </a:extLst>
          </p:cNvPr>
          <p:cNvSpPr>
            <a:spLocks noGrp="1"/>
          </p:cNvSpPr>
          <p:nvPr>
            <p:ph type="title"/>
          </p:nvPr>
        </p:nvSpPr>
        <p:spPr/>
        <p:txBody>
          <a:bodyPr/>
          <a:lstStyle/>
          <a:p>
            <a:r>
              <a:rPr lang="en-IN" b="1" dirty="0">
                <a:solidFill>
                  <a:schemeClr val="accent5">
                    <a:lumMod val="75000"/>
                  </a:schemeClr>
                </a:solidFill>
              </a:rPr>
              <a:t>ETHICS OF USING THE STEM CELLS</a:t>
            </a:r>
          </a:p>
        </p:txBody>
      </p:sp>
      <p:sp>
        <p:nvSpPr>
          <p:cNvPr id="3" name="Content Placeholder 2">
            <a:extLst>
              <a:ext uri="{FF2B5EF4-FFF2-40B4-BE49-F238E27FC236}">
                <a16:creationId xmlns:a16="http://schemas.microsoft.com/office/drawing/2014/main" id="{B02ABCCE-D945-4349-8213-510D6BB3DC53}"/>
              </a:ext>
            </a:extLst>
          </p:cNvPr>
          <p:cNvSpPr>
            <a:spLocks noGrp="1"/>
          </p:cNvSpPr>
          <p:nvPr>
            <p:ph idx="1"/>
          </p:nvPr>
        </p:nvSpPr>
        <p:spPr>
          <a:xfrm>
            <a:off x="838200" y="1825625"/>
            <a:ext cx="5410200" cy="4651376"/>
          </a:xfrm>
        </p:spPr>
        <p:txBody>
          <a:bodyPr>
            <a:normAutofit fontScale="77500" lnSpcReduction="20000"/>
          </a:bodyPr>
          <a:lstStyle/>
          <a:p>
            <a:pPr marL="0" indent="0">
              <a:buNone/>
            </a:pPr>
            <a:r>
              <a:rPr lang="en-IN" sz="3000" dirty="0"/>
              <a:t>Although stem cells have become an important part of medical research, there are some ethical issues that have come up.</a:t>
            </a:r>
          </a:p>
          <a:p>
            <a:pPr marL="0" indent="0">
              <a:buNone/>
            </a:pPr>
            <a:r>
              <a:rPr lang="en-IN" sz="3000" dirty="0"/>
              <a:t>Using the embryonic stem cells has a lot of benefits but while obtaining the stem cells, the embryo dies which is considered to be unethical.</a:t>
            </a:r>
          </a:p>
          <a:p>
            <a:pPr marL="0" indent="0">
              <a:buNone/>
            </a:pPr>
            <a:r>
              <a:rPr lang="en-IN" sz="3000" dirty="0"/>
              <a:t>But there are arguments about this issue as everyone questions the fact that when does human life begin? </a:t>
            </a:r>
          </a:p>
          <a:p>
            <a:pPr marL="0" indent="0">
              <a:buNone/>
            </a:pPr>
            <a:r>
              <a:rPr lang="en-IN" sz="3000" dirty="0"/>
              <a:t>Some say that it begins when the zygote is formed and killing it can be considered as murder. Whereas others contradict this by saying that the embryos were donated by the people who knew that these embryos wouldn’t have come to term. </a:t>
            </a:r>
          </a:p>
          <a:p>
            <a:pPr marL="0" indent="0">
              <a:buNone/>
            </a:pPr>
            <a:endParaRPr lang="en-IN" dirty="0"/>
          </a:p>
        </p:txBody>
      </p:sp>
      <p:pic>
        <p:nvPicPr>
          <p:cNvPr id="5" name="Picture 4">
            <a:extLst>
              <a:ext uri="{FF2B5EF4-FFF2-40B4-BE49-F238E27FC236}">
                <a16:creationId xmlns:a16="http://schemas.microsoft.com/office/drawing/2014/main" id="{8C6454CC-ABCE-47A8-A8AF-F8F6194BA6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6715" y="2166938"/>
            <a:ext cx="4747085" cy="3271837"/>
          </a:xfrm>
          <a:prstGeom prst="rect">
            <a:avLst/>
          </a:prstGeom>
        </p:spPr>
      </p:pic>
      <p:sp>
        <p:nvSpPr>
          <p:cNvPr id="6" name="TextBox 5">
            <a:extLst>
              <a:ext uri="{FF2B5EF4-FFF2-40B4-BE49-F238E27FC236}">
                <a16:creationId xmlns:a16="http://schemas.microsoft.com/office/drawing/2014/main" id="{0A91C85A-0FEF-43BE-A557-14536CD1F272}"/>
              </a:ext>
            </a:extLst>
          </p:cNvPr>
          <p:cNvSpPr txBox="1"/>
          <p:nvPr/>
        </p:nvSpPr>
        <p:spPr>
          <a:xfrm>
            <a:off x="10401300" y="5915025"/>
            <a:ext cx="952500" cy="523220"/>
          </a:xfrm>
          <a:prstGeom prst="rect">
            <a:avLst/>
          </a:prstGeom>
          <a:noFill/>
        </p:spPr>
        <p:txBody>
          <a:bodyPr wrap="square" rtlCol="0">
            <a:spAutoFit/>
          </a:bodyPr>
          <a:lstStyle/>
          <a:p>
            <a:r>
              <a:rPr lang="en-IN" sz="2800" b="1" dirty="0"/>
              <a:t>8/8</a:t>
            </a:r>
          </a:p>
        </p:txBody>
      </p:sp>
    </p:spTree>
    <p:extLst>
      <p:ext uri="{BB962C8B-B14F-4D97-AF65-F5344CB8AC3E}">
        <p14:creationId xmlns:p14="http://schemas.microsoft.com/office/powerpoint/2010/main" val="1675462842"/>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364</Words>
  <Application>Microsoft Office PowerPoint</Application>
  <PresentationFormat>Widescreen</PresentationFormat>
  <Paragraphs>40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STEM CELLS</vt:lpstr>
      <vt:lpstr>LEUKEMIA </vt:lpstr>
      <vt:lpstr>USE OF STEM CELLS TO CURE LEUKEMIA</vt:lpstr>
      <vt:lpstr>STARGARDT’S DISEASE </vt:lpstr>
      <vt:lpstr>USE OF STEM CELLS TO CURE STARGARDT’S DISEASE </vt:lpstr>
      <vt:lpstr>PARKINSON’S DISEASE</vt:lpstr>
      <vt:lpstr>USE OF STEM CELLS TO CURE PARKINSON’S DISEASE</vt:lpstr>
      <vt:lpstr>ETHICS OF USING THE STEM CELLS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 CELLS</dc:title>
  <dc:creator>malika mudit</dc:creator>
  <cp:lastModifiedBy>malika mudit</cp:lastModifiedBy>
  <cp:revision>21</cp:revision>
  <dcterms:created xsi:type="dcterms:W3CDTF">2019-08-26T05:20:40Z</dcterms:created>
  <dcterms:modified xsi:type="dcterms:W3CDTF">2019-08-30T18:23:06Z</dcterms:modified>
</cp:coreProperties>
</file>